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0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5" r:id="rId49"/>
    <p:sldId id="302" r:id="rId50"/>
    <p:sldId id="30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264" y="2028977"/>
            <a:ext cx="7766333" cy="1400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529" y="3701143"/>
            <a:ext cx="6395803" cy="166914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5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0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0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41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77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12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48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83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0875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0875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8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0875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0875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844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49" y="4197048"/>
            <a:ext cx="7766333" cy="1297214"/>
          </a:xfrm>
        </p:spPr>
        <p:txBody>
          <a:bodyPr anchor="t"/>
          <a:lstStyle>
            <a:lvl1pPr algn="l">
              <a:defRPr sz="381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749" y="2768298"/>
            <a:ext cx="7766333" cy="1428750"/>
          </a:xfrm>
        </p:spPr>
        <p:txBody>
          <a:bodyPr anchor="b"/>
          <a:lstStyle>
            <a:lvl1pPr marL="0" indent="0">
              <a:buNone/>
              <a:defRPr sz="1905">
                <a:solidFill>
                  <a:schemeClr val="tx1">
                    <a:tint val="75000"/>
                  </a:schemeClr>
                </a:solidFill>
              </a:defRPr>
            </a:lvl1pPr>
            <a:lvl2pPr marL="435437" indent="0">
              <a:buNone/>
              <a:defRPr sz="1714">
                <a:solidFill>
                  <a:schemeClr val="tx1">
                    <a:tint val="75000"/>
                  </a:schemeClr>
                </a:solidFill>
              </a:defRPr>
            </a:lvl2pPr>
            <a:lvl3pPr marL="870875" indent="0">
              <a:buNone/>
              <a:defRPr sz="1524">
                <a:solidFill>
                  <a:schemeClr val="tx1">
                    <a:tint val="75000"/>
                  </a:schemeClr>
                </a:solidFill>
              </a:defRPr>
            </a:lvl3pPr>
            <a:lvl4pPr marL="1306312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74174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2177186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6126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304806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48349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0875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0875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843" y="1524000"/>
            <a:ext cx="4035447" cy="4310441"/>
          </a:xfrm>
        </p:spPr>
        <p:txBody>
          <a:bodyPr/>
          <a:lstStyle>
            <a:lvl1pPr>
              <a:defRPr sz="2667"/>
            </a:lvl1pPr>
            <a:lvl2pPr>
              <a:defRPr sz="2286"/>
            </a:lvl2pPr>
            <a:lvl3pPr>
              <a:defRPr sz="1905"/>
            </a:lvl3pPr>
            <a:lvl4pPr>
              <a:defRPr sz="1714"/>
            </a:lvl4pPr>
            <a:lvl5pPr>
              <a:defRPr sz="1714"/>
            </a:lvl5pPr>
            <a:lvl6pPr>
              <a:defRPr sz="1714"/>
            </a:lvl6pPr>
            <a:lvl7pPr>
              <a:defRPr sz="1714"/>
            </a:lvl7pPr>
            <a:lvl8pPr>
              <a:defRPr sz="1714"/>
            </a:lvl8pPr>
            <a:lvl9pPr>
              <a:defRPr sz="171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572" y="1524000"/>
            <a:ext cx="4035447" cy="4310441"/>
          </a:xfrm>
        </p:spPr>
        <p:txBody>
          <a:bodyPr/>
          <a:lstStyle>
            <a:lvl1pPr>
              <a:defRPr sz="2667"/>
            </a:lvl1pPr>
            <a:lvl2pPr>
              <a:defRPr sz="2286"/>
            </a:lvl2pPr>
            <a:lvl3pPr>
              <a:defRPr sz="1905"/>
            </a:lvl3pPr>
            <a:lvl4pPr>
              <a:defRPr sz="1714"/>
            </a:lvl4pPr>
            <a:lvl5pPr>
              <a:defRPr sz="1714"/>
            </a:lvl5pPr>
            <a:lvl6pPr>
              <a:defRPr sz="1714"/>
            </a:lvl6pPr>
            <a:lvl7pPr>
              <a:defRPr sz="1714"/>
            </a:lvl7pPr>
            <a:lvl8pPr>
              <a:defRPr sz="1714"/>
            </a:lvl8pPr>
            <a:lvl9pPr>
              <a:defRPr sz="171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0875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0875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88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3" y="1462012"/>
            <a:ext cx="4037034" cy="609297"/>
          </a:xfrm>
        </p:spPr>
        <p:txBody>
          <a:bodyPr anchor="b"/>
          <a:lstStyle>
            <a:lvl1pPr marL="0" indent="0"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3" y="2071310"/>
            <a:ext cx="4037034" cy="3763131"/>
          </a:xfrm>
        </p:spPr>
        <p:txBody>
          <a:bodyPr/>
          <a:lstStyle>
            <a:lvl1pPr>
              <a:defRPr sz="2286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399" y="1462012"/>
            <a:ext cx="4038620" cy="609297"/>
          </a:xfrm>
        </p:spPr>
        <p:txBody>
          <a:bodyPr anchor="b"/>
          <a:lstStyle>
            <a:lvl1pPr marL="0" indent="0"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399" y="2071310"/>
            <a:ext cx="4038620" cy="3763131"/>
          </a:xfrm>
        </p:spPr>
        <p:txBody>
          <a:bodyPr/>
          <a:lstStyle>
            <a:lvl1pPr>
              <a:defRPr sz="2286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0875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0875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337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0875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0875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55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0875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0875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31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3" y="260048"/>
            <a:ext cx="3005965" cy="1106714"/>
          </a:xfrm>
        </p:spPr>
        <p:txBody>
          <a:bodyPr anchor="b"/>
          <a:lstStyle>
            <a:lvl1pPr algn="l">
              <a:defRPr sz="19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2259" y="260048"/>
            <a:ext cx="5107760" cy="5574393"/>
          </a:xfrm>
        </p:spPr>
        <p:txBody>
          <a:bodyPr/>
          <a:lstStyle>
            <a:lvl1pPr>
              <a:defRPr sz="3048"/>
            </a:lvl1pPr>
            <a:lvl2pPr>
              <a:defRPr sz="2667"/>
            </a:lvl2pPr>
            <a:lvl3pPr>
              <a:defRPr sz="228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43" y="1366762"/>
            <a:ext cx="3005965" cy="4467679"/>
          </a:xfrm>
        </p:spPr>
        <p:txBody>
          <a:bodyPr/>
          <a:lstStyle>
            <a:lvl1pPr marL="0" indent="0">
              <a:buNone/>
              <a:defRPr sz="1333"/>
            </a:lvl1pPr>
            <a:lvl2pPr marL="435437" indent="0">
              <a:buNone/>
              <a:defRPr sz="1143"/>
            </a:lvl2pPr>
            <a:lvl3pPr marL="870875" indent="0">
              <a:buNone/>
              <a:defRPr sz="952"/>
            </a:lvl3pPr>
            <a:lvl4pPr marL="1306312" indent="0">
              <a:buNone/>
              <a:defRPr sz="857"/>
            </a:lvl4pPr>
            <a:lvl5pPr marL="1741749" indent="0">
              <a:buNone/>
              <a:defRPr sz="857"/>
            </a:lvl5pPr>
            <a:lvl6pPr marL="2177186" indent="0">
              <a:buNone/>
              <a:defRPr sz="857"/>
            </a:lvl6pPr>
            <a:lvl7pPr marL="2612624" indent="0">
              <a:buNone/>
              <a:defRPr sz="857"/>
            </a:lvl7pPr>
            <a:lvl8pPr marL="3048061" indent="0">
              <a:buNone/>
              <a:defRPr sz="857"/>
            </a:lvl8pPr>
            <a:lvl9pPr marL="3483498" indent="0">
              <a:buNone/>
              <a:defRPr sz="85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0875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0875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4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889" y="4572000"/>
            <a:ext cx="5482117" cy="539750"/>
          </a:xfrm>
        </p:spPr>
        <p:txBody>
          <a:bodyPr anchor="b"/>
          <a:lstStyle>
            <a:lvl1pPr algn="l">
              <a:defRPr sz="19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0889" y="583595"/>
            <a:ext cx="5482117" cy="3918857"/>
          </a:xfrm>
        </p:spPr>
        <p:txBody>
          <a:bodyPr/>
          <a:lstStyle>
            <a:lvl1pPr marL="0" indent="0">
              <a:buNone/>
              <a:defRPr sz="3048"/>
            </a:lvl1pPr>
            <a:lvl2pPr marL="435437" indent="0">
              <a:buNone/>
              <a:defRPr sz="2667"/>
            </a:lvl2pPr>
            <a:lvl3pPr marL="870875" indent="0">
              <a:buNone/>
              <a:defRPr sz="2286"/>
            </a:lvl3pPr>
            <a:lvl4pPr marL="1306312" indent="0">
              <a:buNone/>
              <a:defRPr sz="1905"/>
            </a:lvl4pPr>
            <a:lvl5pPr marL="1741749" indent="0">
              <a:buNone/>
              <a:defRPr sz="1905"/>
            </a:lvl5pPr>
            <a:lvl6pPr marL="2177186" indent="0">
              <a:buNone/>
              <a:defRPr sz="1905"/>
            </a:lvl6pPr>
            <a:lvl7pPr marL="2612624" indent="0">
              <a:buNone/>
              <a:defRPr sz="1905"/>
            </a:lvl7pPr>
            <a:lvl8pPr marL="3048061" indent="0">
              <a:buNone/>
              <a:defRPr sz="1905"/>
            </a:lvl8pPr>
            <a:lvl9pPr marL="3483498" indent="0">
              <a:buNone/>
              <a:defRPr sz="190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0889" y="5111751"/>
            <a:ext cx="5482117" cy="766535"/>
          </a:xfrm>
        </p:spPr>
        <p:txBody>
          <a:bodyPr/>
          <a:lstStyle>
            <a:lvl1pPr marL="0" indent="0">
              <a:buNone/>
              <a:defRPr sz="1333"/>
            </a:lvl1pPr>
            <a:lvl2pPr marL="435437" indent="0">
              <a:buNone/>
              <a:defRPr sz="1143"/>
            </a:lvl2pPr>
            <a:lvl3pPr marL="870875" indent="0">
              <a:buNone/>
              <a:defRPr sz="952"/>
            </a:lvl3pPr>
            <a:lvl4pPr marL="1306312" indent="0">
              <a:buNone/>
              <a:defRPr sz="857"/>
            </a:lvl4pPr>
            <a:lvl5pPr marL="1741749" indent="0">
              <a:buNone/>
              <a:defRPr sz="857"/>
            </a:lvl5pPr>
            <a:lvl6pPr marL="2177186" indent="0">
              <a:buNone/>
              <a:defRPr sz="857"/>
            </a:lvl6pPr>
            <a:lvl7pPr marL="2612624" indent="0">
              <a:buNone/>
              <a:defRPr sz="857"/>
            </a:lvl7pPr>
            <a:lvl8pPr marL="3048061" indent="0">
              <a:buNone/>
              <a:defRPr sz="857"/>
            </a:lvl8pPr>
            <a:lvl9pPr marL="3483498" indent="0">
              <a:buNone/>
              <a:defRPr sz="85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0875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0875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458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0875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0875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228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225" y="261560"/>
            <a:ext cx="2055794" cy="55728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843" y="261560"/>
            <a:ext cx="6015101" cy="557288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0875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0875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6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5/23/2023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6843" y="261560"/>
            <a:ext cx="8223176" cy="1088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3" y="1524000"/>
            <a:ext cx="8223176" cy="4310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6843" y="6053667"/>
            <a:ext cx="2131934" cy="347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0875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5/23/2023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1761" y="6053667"/>
            <a:ext cx="2893340" cy="347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0875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8085" y="6053667"/>
            <a:ext cx="2131934" cy="347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0875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70875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82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870875" rtl="0" eaLnBrk="1" latinLnBrk="0" hangingPunct="1">
        <a:spcBef>
          <a:spcPct val="0"/>
        </a:spcBef>
        <a:buNone/>
        <a:defRPr sz="41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6578" indent="-326578" algn="l" defTabSz="870875" rtl="0" eaLnBrk="1" latinLnBrk="0" hangingPunct="1">
        <a:spcBef>
          <a:spcPct val="20000"/>
        </a:spcBef>
        <a:buFont typeface="Arial" pitchFamily="34" charset="0"/>
        <a:buChar char="�"/>
        <a:defRPr sz="3048" kern="1200">
          <a:solidFill>
            <a:schemeClr val="tx1"/>
          </a:solidFill>
          <a:latin typeface="+mn-lt"/>
          <a:ea typeface="+mn-ea"/>
          <a:cs typeface="+mn-cs"/>
        </a:defRPr>
      </a:lvl1pPr>
      <a:lvl2pPr marL="707586" indent="-272148" algn="l" defTabSz="870875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088593" indent="-217719" algn="l" defTabSz="870875" rtl="0" eaLnBrk="1" latinLnBrk="0" hangingPunct="1">
        <a:spcBef>
          <a:spcPct val="20000"/>
        </a:spcBef>
        <a:buFont typeface="Arial" pitchFamily="34" charset="0"/>
        <a:buChar char="�"/>
        <a:defRPr sz="2286" kern="1200">
          <a:solidFill>
            <a:schemeClr val="tx1"/>
          </a:solidFill>
          <a:latin typeface="+mn-lt"/>
          <a:ea typeface="+mn-ea"/>
          <a:cs typeface="+mn-cs"/>
        </a:defRPr>
      </a:lvl3pPr>
      <a:lvl4pPr marL="1524030" indent="-217719" algn="l" defTabSz="870875" rtl="0" eaLnBrk="1" latinLnBrk="0" hangingPunct="1">
        <a:spcBef>
          <a:spcPct val="20000"/>
        </a:spcBef>
        <a:buFont typeface="Arial" pitchFamily="34" charset="0"/>
        <a:buChar char="�"/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59468" indent="-217719" algn="l" defTabSz="870875" rtl="0" eaLnBrk="1" latinLnBrk="0" hangingPunct="1">
        <a:spcBef>
          <a:spcPct val="20000"/>
        </a:spcBef>
        <a:buFont typeface="Arial" pitchFamily="34" charset="0"/>
        <a:buChar char="�"/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394905" indent="-217719" algn="l" defTabSz="870875" rtl="0" eaLnBrk="1" latinLnBrk="0" hangingPunct="1">
        <a:spcBef>
          <a:spcPct val="20000"/>
        </a:spcBef>
        <a:buFont typeface="Arial" pitchFamily="34" charset="0"/>
        <a:buChar char="�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830342" indent="-217719" algn="l" defTabSz="870875" rtl="0" eaLnBrk="1" latinLnBrk="0" hangingPunct="1">
        <a:spcBef>
          <a:spcPct val="20000"/>
        </a:spcBef>
        <a:buFont typeface="Arial" pitchFamily="34" charset="0"/>
        <a:buChar char="�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265780" indent="-217719" algn="l" defTabSz="870875" rtl="0" eaLnBrk="1" latinLnBrk="0" hangingPunct="1">
        <a:spcBef>
          <a:spcPct val="20000"/>
        </a:spcBef>
        <a:buFont typeface="Arial" pitchFamily="34" charset="0"/>
        <a:buChar char="�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701217" indent="-217719" algn="l" defTabSz="870875" rtl="0" eaLnBrk="1" latinLnBrk="0" hangingPunct="1">
        <a:spcBef>
          <a:spcPct val="20000"/>
        </a:spcBef>
        <a:buFont typeface="Arial" pitchFamily="34" charset="0"/>
        <a:buChar char="�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1pPr>
      <a:lvl2pPr marL="435437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2pPr>
      <a:lvl3pPr marL="870875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3pPr>
      <a:lvl4pPr marL="1306312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741749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177186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612624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048061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483498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38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5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2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5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5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7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5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8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0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1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3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9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9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97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27.png"/><Relationship Id="rId3" Type="http://schemas.openxmlformats.org/officeDocument/2006/relationships/image" Target="../media/image100.png"/><Relationship Id="rId21" Type="http://schemas.openxmlformats.org/officeDocument/2006/relationships/image" Target="../media/image22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26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25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24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19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18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2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image" Target="../media/image33.JPG"/><Relationship Id="rId16" Type="http://schemas.openxmlformats.org/officeDocument/2006/relationships/image" Target="../media/image1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145815" y="1632280"/>
            <a:ext cx="7253823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FUTURE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12697" y="3301074"/>
            <a:ext cx="4987416" cy="20930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3001" b="1" dirty="0">
                <a:latin typeface="Cafe24 Ssurround" pitchFamily="34" charset="0"/>
                <a:cs typeface="Cafe24 Ssurround" pitchFamily="34" charset="0"/>
              </a:rPr>
              <a:t>TECH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248045" y="5268491"/>
            <a:ext cx="609524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주제:</a:t>
            </a:r>
            <a:endParaRPr lang="en-US" sz="12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797375" y="6015332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797171" y="5278127"/>
            <a:ext cx="6746285" cy="564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249931" y="6017308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766405" y="1889509"/>
            <a:ext cx="6130503" cy="366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 Column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분석을 통한 반도체 불량률 확인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= 93.4%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fail= 6.6%</a:t>
            </a: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이를 통해서 양품과 불량품 간의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수 차이로 인한 데이터 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불균형이 존재함을 알 수 있음</a:t>
            </a:r>
          </a:p>
          <a:p>
            <a:pPr defTabSz="609630" latinLnBrk="0"/>
            <a:r>
              <a:rPr lang="en-US" sz="17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720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233018" y="2944298"/>
            <a:ext cx="558528" cy="247720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42770" y="2302408"/>
            <a:ext cx="1440241" cy="1440241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88598" y="2650829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Dataset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82166" y="316997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592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6" name="그룹 1056"/>
          <p:cNvGrpSpPr/>
          <p:nvPr/>
        </p:nvGrpSpPr>
        <p:grpSpPr>
          <a:xfrm>
            <a:off x="4133476" y="2300433"/>
            <a:ext cx="1440241" cy="1440241"/>
            <a:chOff x="6200213" y="3450649"/>
            <a:chExt cx="2160362" cy="216036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213" y="3450649"/>
              <a:ext cx="2160362" cy="2160362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379300" y="2648858"/>
            <a:ext cx="2971019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Time Column </a:t>
            </a:r>
          </a:p>
          <a:p>
            <a:pPr algn="ctr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4072870" y="3168000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 591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7" name="그룹 1057"/>
          <p:cNvGrpSpPr/>
          <p:nvPr/>
        </p:nvGrpSpPr>
        <p:grpSpPr>
          <a:xfrm>
            <a:off x="6824206" y="2369004"/>
            <a:ext cx="1440241" cy="1440241"/>
            <a:chOff x="10236309" y="3553506"/>
            <a:chExt cx="2160362" cy="2160362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6309" y="3553506"/>
              <a:ext cx="2160362" cy="2160362"/>
            </a:xfrm>
            <a:prstGeom prst="rect">
              <a:avLst/>
            </a:prstGeom>
          </p:spPr>
        </p:pic>
      </p:grpSp>
      <p:sp>
        <p:nvSpPr>
          <p:cNvPr id="171" name="Object 171"/>
          <p:cNvSpPr txBox="1"/>
          <p:nvPr/>
        </p:nvSpPr>
        <p:spPr>
          <a:xfrm>
            <a:off x="6070002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(표준편차, 분산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6763604" y="3236571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437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8" name="그룹 1058"/>
          <p:cNvGrpSpPr/>
          <p:nvPr/>
        </p:nvGrpSpPr>
        <p:grpSpPr>
          <a:xfrm>
            <a:off x="9481002" y="2412179"/>
            <a:ext cx="1440241" cy="1440241"/>
            <a:chOff x="14221503" y="3618268"/>
            <a:chExt cx="2160362" cy="2160362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21503" y="3618268"/>
              <a:ext cx="2160362" cy="2160362"/>
            </a:xfrm>
            <a:prstGeom prst="rect">
              <a:avLst/>
            </a:prstGeom>
          </p:spPr>
        </p:pic>
      </p:grpSp>
      <p:sp>
        <p:nvSpPr>
          <p:cNvPr id="176" name="Object 176"/>
          <p:cNvSpPr txBox="1"/>
          <p:nvPr/>
        </p:nvSpPr>
        <p:spPr>
          <a:xfrm>
            <a:off x="8760705" y="2865043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무의미한 Columns 제거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(상관계수 기준)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420401" y="3279746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x 398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2653233" y="3844158"/>
            <a:ext cx="1440241" cy="1440241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1899059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결측치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(결측치 과한 열 제거)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2592630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5450656" y="3844158"/>
            <a:ext cx="1440241" cy="1440241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4696485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(평균값, 상/하한값 대체)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5390049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8248106" y="3844158"/>
            <a:ext cx="1440241" cy="1440241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7493910" y="4281467"/>
            <a:ext cx="2971019" cy="3794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최종 데이터 셋</a:t>
            </a:r>
          </a:p>
          <a:p>
            <a:pPr algn="ctr" defTabSz="609630" latinLnBrk="0"/>
            <a:r>
              <a:rPr lang="en-US" sz="9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(UCI SECOM_Final)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8187512" y="4711727"/>
            <a:ext cx="158388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1567 rows × </a:t>
            </a:r>
          </a:p>
          <a:p>
            <a:pPr algn="ctr" defTabSz="609630" latinLnBrk="0"/>
            <a:r>
              <a:rPr lang="en-US" sz="8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x 373 columns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62" name="그룹 1062"/>
          <p:cNvGrpSpPr/>
          <p:nvPr/>
        </p:nvGrpSpPr>
        <p:grpSpPr>
          <a:xfrm>
            <a:off x="5948244" y="2944298"/>
            <a:ext cx="558528" cy="247720"/>
            <a:chOff x="8922366" y="4416447"/>
            <a:chExt cx="837792" cy="371580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2366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3471" y="2931599"/>
            <a:ext cx="558528" cy="247720"/>
            <a:chOff x="12995206" y="4397399"/>
            <a:chExt cx="837792" cy="371580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95206" y="4397399"/>
              <a:ext cx="837792" cy="371580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699942" y="4453116"/>
            <a:ext cx="558528" cy="247720"/>
            <a:chOff x="2549913" y="6679674"/>
            <a:chExt cx="837792" cy="371580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9913" y="6679674"/>
              <a:ext cx="837792" cy="371580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4507157" y="4440418"/>
            <a:ext cx="558528" cy="247720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7314371" y="4458196"/>
            <a:ext cx="558528" cy="247720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</a:t>
            </a:r>
            <a:endParaRPr lang="en-US" sz="1200" dirty="0">
              <a:latin typeface="Calibri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5529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86410" y="252712"/>
            <a:ext cx="155772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44670"/>
            <a:ext cx="4948321" cy="3097795"/>
            <a:chOff x="953706" y="2617004"/>
            <a:chExt cx="7422481" cy="4646693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7004"/>
              <a:ext cx="7422481" cy="464669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821652" y="1720043"/>
            <a:ext cx="4948321" cy="3147049"/>
            <a:chOff x="8732478" y="2580064"/>
            <a:chExt cx="7422481" cy="472057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2478" y="2580064"/>
              <a:ext cx="7422481" cy="4720574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2159539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047985" y="5193348"/>
            <a:ext cx="3200000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처리 </a:t>
            </a:r>
            <a:r>
              <a:rPr lang="en-US" sz="2667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7506" y="6020800"/>
            <a:ext cx="1145546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이상치 및 결측치 제거 후 더욱 안정화된 데이터 분포를 확인 가능</a:t>
            </a:r>
          </a:p>
          <a:p>
            <a:pPr algn="ctr"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5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5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881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56426" y="252712"/>
            <a:ext cx="14402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 Dataset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811457 </a:t>
            </a:r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rows  x  6 columns</a:t>
            </a: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Columns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: 웨이퍼 맵 이미지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1333" dirty="0">
                <a:latin typeface="Cafe24 Ssurround" pitchFamily="34" charset="0"/>
                <a:cs typeface="Cafe24 Ssurround" pitchFamily="34" charset="0"/>
              </a:rPr>
              <a:t>diesize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: 웨이퍼 크기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lotName : 웨이퍼의 묶음 이름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waferIndex : 웨이퍼 목록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trianTestLabel : 머신러닝 데이터 구별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failureType : 불량품 타입</a:t>
            </a: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양품이 존재하지 않는 데이터 셋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 (FailureType간 데이터 수 차이 존재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사용/미사용 Column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waferIndex, lotName,  trianTestLabel</a:t>
            </a:r>
          </a:p>
          <a:p>
            <a:pPr algn="just"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waferMap, diesize, failureType</a:t>
            </a:r>
          </a:p>
          <a:p>
            <a:pPr algn="just" defTabSz="609630" latinLnBrk="0"/>
            <a:endParaRPr lang="en-US" sz="1333" b="1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컬럼을 활용, 시각화 후 </a:t>
            </a:r>
          </a:p>
          <a:p>
            <a:pPr algn="just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failureType분석</a:t>
            </a: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diesize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를 이용, 사이즈별 failureTyoe </a:t>
            </a:r>
            <a:endParaRPr lang="en-US" sz="1333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분석과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상관관계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81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97295" y="1513239"/>
            <a:ext cx="4176171" cy="4082367"/>
            <a:chOff x="8695943" y="2269858"/>
            <a:chExt cx="6264256" cy="612355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190472" y="2771807"/>
            <a:ext cx="7489889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31749" y="3741810"/>
            <a:ext cx="4190371" cy="7900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algn="ctr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Ex. 히트맵 중심에 가까울수록 양품이다</a:t>
            </a:r>
          </a:p>
          <a:p>
            <a:pPr algn="ctr"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699247" y="5722228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692731" y="1320715"/>
            <a:ext cx="4829102" cy="4161587"/>
            <a:chOff x="8539096" y="1981072"/>
            <a:chExt cx="7243653" cy="6242381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761725" y="494579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761725" y="5485871"/>
            <a:ext cx="6062851" cy="86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1에 가까울수록 양품, 0에 가까울수록 불량 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결론: 불량이 적다는 것을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535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735424" y="1933297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249419" y="2454392"/>
            <a:ext cx="484994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5811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문제집)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763131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810572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956903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956903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4" y="1651406"/>
            <a:ext cx="8693247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9502" y="5525235"/>
            <a:ext cx="1613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lang="ko-KR" altLang="en-US" sz="26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3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50611" y="1503580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995774" y="1503581"/>
            <a:ext cx="3118715" cy="2882959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3" name="Object 163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43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8" y="5713302"/>
            <a:ext cx="1362637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여러가지 머신러닝 모델을 통해 가장 정확한 예측 모델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58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07689" y="5510650"/>
            <a:ext cx="11696925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OverSampled Data의 모델별 정확도 비교를 통한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나은 예측 모델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682186"/>
            <a:ext cx="9187337" cy="3537125"/>
            <a:chOff x="1612900" y="2523279"/>
            <a:chExt cx="13781005" cy="5305687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3279"/>
              <a:ext cx="13781005" cy="5305687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9469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681848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104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789136" y="1246577"/>
            <a:ext cx="4162868" cy="5362049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90343" y="1968445"/>
            <a:ext cx="566511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정확도가 높았던 XGBoost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모델을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 각 센서들이 불량품 판정에미치는 중요성에 대한 시각화 가능 </a:t>
            </a:r>
          </a:p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=&gt; 수율향상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0345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495608" y="1803961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706979" y="1849435"/>
            <a:ext cx="5094475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-56842" y="4795105"/>
            <a:ext cx="10199225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 Column 분석 및 시각화를 통해서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패턴에는 총 9가지의 불량이 존재하며, </a:t>
            </a:r>
            <a:endParaRPr lang="en-US" sz="2667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ctr" defTabSz="609630" latinLnBrk="0"/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0360" y="1859327"/>
            <a:ext cx="6485753" cy="3522575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598726" y="1962637"/>
            <a:ext cx="4136359" cy="2015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패턴을 판별할 수 없고,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차지하는 none을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제외한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 패턴의 분석을 </a:t>
            </a:r>
            <a:r>
              <a:rPr lang="en-US" sz="25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5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자치하는 비율 분석이 가능</a:t>
            </a:r>
            <a:endParaRPr lang="en-US" sz="25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480208" y="1020168"/>
            <a:ext cx="3575580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9311" y="1878428"/>
            <a:ext cx="495978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웨이퍼 크기 빈도를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시각화하여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웨이퍼크기와 불량유형의 연관성을 확인했습니다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 비율을 확인하였고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가장 많았습니다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을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제외하고 불량유형을 확인한 결과,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Edge-Ring 불량이 가장 많았습니다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869143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858595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887032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846070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1195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072654" y="1030705"/>
            <a:ext cx="1126956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기표, 영석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481644" y="1811635"/>
            <a:ext cx="4651494" cy="3216099"/>
            <a:chOff x="8222465" y="2717452"/>
            <a:chExt cx="6977241" cy="482414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22465" y="2717452"/>
              <a:ext cx="6977241" cy="482414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693272" y="5275624"/>
            <a:ext cx="9907584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크기가 커질수록 불량 패턴화 감소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= 웨이퍼크기가 작을수록 불량의 패턴화가 확실하게 나타남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710857" y="1811635"/>
            <a:ext cx="4114286" cy="3233874"/>
            <a:chOff x="1066285" y="2717452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6285" y="2717452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975645" y="4347578"/>
            <a:ext cx="9455063" cy="2431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웨이퍼크기는 0부터 20000까지 있으나, 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2000이상의 데이터의 수가 적어 표에 잘 보이지 않아서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500 초과 2000미만으로 정하여 시각화하였습니다</a:t>
            </a: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 600미만인 게 가장 많았습니다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 별로 개수를 확인했고 none이 가장 많습니다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53534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891683" y="1030705"/>
            <a:ext cx="1085714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20562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037810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26292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4037810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7448650" y="1787543"/>
            <a:ext cx="444930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trianTestLabel을 기준으로 불량유형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트레이닝한 웨이퍼 개수보다 테스트한 개수가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기준으로 trianTestLabel 빈도를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none 개수가 많은 걸 알 수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값을 제외하여 1을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트레이닝과 테스트에서 불량유형의 비율이 다름을 알 수 있습니다</a:t>
            </a:r>
          </a:p>
          <a:p>
            <a:pPr algn="just" defTabSz="609630" latinLnBrk="0"/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None값을 제외하여 2를 시각화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테스트에서 불량이 많이 줄어들었습니다 ,</a:t>
            </a: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트레이닝에서  edge-ring과 center 불량유형이 많이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감소하였습니다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각 불량유형이 첫번째, 두번째로 많았으나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테스트에서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세번째,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네번째</a:t>
            </a:r>
            <a:r>
              <a:rPr lang="ko-KR" alt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 되었습니다</a:t>
            </a:r>
            <a:r>
              <a:rPr lang="en-US" altLang="ko-KR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en-US" sz="1200" dirty="0" smtClean="0">
                <a:solidFill>
                  <a:srgbClr val="000000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많이 발생한 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불량유형을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줄이기 위해 노력했다는 것을 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알 </a:t>
            </a:r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있습니다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33158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23216" y="1652432"/>
            <a:ext cx="4809495" cy="3427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유형에 따른  wafer 개수 를 구하여 불량률과 어느 불량 유형이 가장 많이 나오는지에 대한  분석을 해보았습니다. 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총 172950 중 None 패턴이 147431로 약 85.24% ,나머지 패턴이 있는 불량품은 15.76%정도 나오는 걸로 나타났습니다.</a:t>
            </a: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패턴이 있는 불량품 중에는 ‘Edge-Ring’ 이 9680으로 가장 높고 ‘Near-Full’ 이 149로 가장 낮습니다.</a:t>
            </a: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그러므로 패턴이 있는 불량 유형 중 흔히 나는 불량 유형이 ‘Edge-Ring’이라는 것을 알 수 있습니다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6" y="927941"/>
            <a:ext cx="461299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유형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</a:t>
            </a:r>
            <a:r>
              <a:rPr lang="ko-KR" altLang="en-US" sz="2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lang="en-US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39" name="Object 155"/>
          <p:cNvSpPr txBox="1"/>
          <p:nvPr/>
        </p:nvSpPr>
        <p:spPr>
          <a:xfrm>
            <a:off x="7369945" y="630487"/>
            <a:ext cx="375942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9768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369945" y="630487"/>
            <a:ext cx="375942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855595" y="1721857"/>
            <a:ext cx="3808727" cy="3784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‘Edge-Loc’는 다른  불량 유형에 비하여 차이가 적은 편으로 나타났습니다. 1376이 7.5%로 높은 수치를 나타냈고 1109가 6.9%로 1376과 0.6%차이를 보였습니다.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‘Edge-Ring’는 1075,2126,3036 세개의 크기가 비슷하게 나타났습니다. 1075가 21.1%로 나타났고, 2126이 15.7%, 3036이 14.7%로 나타났습니다. 이외의 크기는  차이가 크지 않는걸로 나타났습니다.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‘Random’은 1349가 14.3%로 높은 수치를 나타냈고, 그 밑인 1638, 533, 1080은 비슷한 수치를 나타냈으며, 그 외에의 크기는 비슷한 비율을 나타냈습니다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‘Near-Full’은 741로 두번째로 큰 516보다 4.7% 차이가 납니다.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749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163556" y="620960"/>
            <a:ext cx="3568953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54681" y="1710883"/>
            <a:ext cx="4182457" cy="3558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‘Center’는 515가 51.0%로  압도적으로  높은 수치를 나타내고 뒤를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이어 904(5.7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%), 1226(4.0%)로 나타났습니다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‘Donut’는 1334가 42.2%로 압도적으로 높은 수치를 나타냈고 뒤를 이어 845(7.9%), 1080(5.9 %)로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나타났습니다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‘Loc’은 533이 8.3%로 두번째로 많이 나온 776(6.7%)와 약 1.6% 차이가 납니다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‘Scratch’ 는 가장 작은 차이가 나는 불량유형입니다.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첫번째와 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두번째가 약 0.3%차이가 나고 5번째와도 </a:t>
            </a:r>
            <a:r>
              <a:rPr lang="en-US" sz="13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약</a:t>
            </a:r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2.3% 정도 차이가 납니다. </a:t>
            </a: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3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1160754" y="1030705"/>
            <a:ext cx="51901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수빈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784131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2079130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399812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3A4CA8"/>
                </a:solidFill>
                <a:latin typeface="Cafe24 Ssurround" pitchFamily="34" charset="0"/>
                <a:cs typeface="Cafe24 Ssurround" pitchFamily="34" charset="0"/>
              </a:rPr>
              <a:t>- 수가 너무 많아서 개수가 작은 값들은 Other로 묶음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6855595" y="921248"/>
            <a:ext cx="3963225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유형별 wafer 크기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520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 전처리</a:t>
            </a: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None 패턴을 제외한 항목만 분리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새로운 ‘waferMapDim’컬럼 생성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43748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5048159" y="1107238"/>
            <a:ext cx="5139916" cy="5203031"/>
            <a:chOff x="7572238" y="1660857"/>
            <a:chExt cx="7709874" cy="780454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436112" y="2310409"/>
            <a:ext cx="4540851" cy="3068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이미지화</a:t>
            </a: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-불량 패턴 별 웨이퍼 이미지화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waferMap Column에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있는 0,1,2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와 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생성한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waferDim Column을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웨이퍼를 패턴 별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이미지화</a:t>
            </a:r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기존 반도체 생산 공정의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이용해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공정 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불량품 결과 사이의 공정 문제, 도출된 결과값으로  반도체 공정 효율 상승을 기대 가능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2808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5"/>
            <a:ext cx="8426814" cy="4245008"/>
            <a:chOff x="1612900" y="3080783"/>
            <a:chExt cx="12640221" cy="636751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597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70454" y="3275820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분석 이유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50622" y="3682932"/>
            <a:ext cx="9842170" cy="2914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과거 1930년대 영국에서 흑백 브라운관(CRT)를 출시를 시작으로 많은 디스플레이 기기는 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많은 변화와 발전을 해오면서 2002년경 LCD,PDP 등 디지털 방식의 평판디스플레이가 본격적으로 등장을 하면서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 시장의 큰 변화를 맞이하게 되었다.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평판디스플레이의 우수한 화질과 슬림한 디자인은 높은 가격에도 불구하고 소비자의 호응을 끌어낼 수 있었으며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디스플레이산업 역시 새로운 시장을 형성하며 한 단계 업그레이드 됐다.</a:t>
            </a:r>
          </a:p>
          <a:p>
            <a:pPr defTabSz="609630" latinLnBrk="0"/>
            <a:endParaRPr lang="en-US" sz="1667" kern="0" spc="-133" dirty="0"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앞으로의 전망역시 LCD를 위주로 발전과 변화를 맞이 할 텐데 이 중요한 구성 요소로 TFT가 있는데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TFT는 디스플레이 화면을 구성하는 각각의 픽셀의 밝기를 조절 하는 역할로 반도체로 구성이 되어 있다.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그래서 우리는 그 중요한 TFT를 구성하고 있는 반도체 요소들의 다양한 불량원인과 </a:t>
            </a:r>
          </a:p>
          <a:p>
            <a:pPr defTabSz="609630" latinLnBrk="0"/>
            <a:r>
              <a:rPr lang="en-US" sz="1667" kern="0" spc="-133" dirty="0">
                <a:latin typeface="Cafe24 Ssurround" pitchFamily="34" charset="0"/>
                <a:cs typeface="Cafe24 Ssurround" pitchFamily="34" charset="0"/>
              </a:rPr>
              <a:t>제일 잘 발생하는 불량은 뭐가 있는 분석을 하려고 한다.</a:t>
            </a:r>
            <a:endParaRPr lang="en-US" sz="1200" dirty="0"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15051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kern="0" spc="-133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프로젝트 </a:t>
            </a:r>
            <a:r>
              <a:rPr lang="en-US" sz="2000" kern="0" spc="-133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0622" y="2605303"/>
            <a:ext cx="8033857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디스플레이 중요 구성 부품인 반도체 생산 과정에서 </a:t>
            </a:r>
          </a:p>
          <a:p>
            <a:pPr defTabSz="609630" latinLnBrk="0"/>
            <a:r>
              <a:rPr lang="en-US" sz="1667" dirty="0">
                <a:latin typeface="Cafe24 Ssurround" pitchFamily="34" charset="0"/>
                <a:cs typeface="Cafe24 Ssurround" pitchFamily="34" charset="0"/>
              </a:rPr>
              <a:t>중요한 부품인 웨이퍼의 불량 종류 및  불량 데이터 분석 </a:t>
            </a:r>
            <a:endParaRPr lang="en-US" sz="1200" dirty="0"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프로젝트 개요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07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92354" y="1132789"/>
            <a:ext cx="51171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98815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92354" y="1132789"/>
            <a:ext cx="51171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2053856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7171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4887700" y="869854"/>
            <a:ext cx="9395362" cy="13236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불량률 공정 관련 머신러닝을 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트레이닝 시킨 모델보다 테스트한 모델의 </a:t>
            </a:r>
          </a:p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수가 많음을 확인 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104414" y="1513239"/>
            <a:ext cx="3531433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뒤에 안쓰면 이 페이지 필요없음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85998" y="2247521"/>
            <a:ext cx="9151103" cy="3888898"/>
            <a:chOff x="1628997" y="3371281"/>
            <a:chExt cx="13726654" cy="5833347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28997" y="3371281"/>
              <a:ext cx="13726654" cy="5833347"/>
            </a:xfrm>
            <a:prstGeom prst="rect">
              <a:avLst/>
            </a:prstGeom>
          </p:spPr>
        </p:pic>
      </p:grp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6288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942737" y="2270672"/>
            <a:ext cx="8237889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데이터를 통해 어떤 부분을 알고 싶었는지 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분석을 한 이유를  종합해서 어떤 결론이 나왔는가에 포커스 해서 작성하면 된다</a:t>
            </a: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1365722" y="3927601"/>
            <a:ext cx="8928752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 맵 이미지 머신 러닝 데이터 분석 </a:t>
            </a:r>
          </a:p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 추가예정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0131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630862" y="3193657"/>
            <a:ext cx="8928752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내용 추가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889589" y="4198517"/>
            <a:ext cx="5304173" cy="18162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 한 이유 및 결론 작성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왜 이페이지가 있는지 및 기능이 어떻게 되는지 간략한 설명 및 이미지만 add</a:t>
            </a:r>
          </a:p>
          <a:p>
            <a:pPr defTabSz="609630" latinLnBrk="0"/>
            <a:endParaRPr lang="en-US" sz="16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0280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155444" y="814693"/>
            <a:ext cx="6535548" cy="39405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.</a:t>
            </a:r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 은  디스플레이 패널의 색상, 밝기 및 선명도에 영향을 줄 수 있습니다. 또한 웨이퍼의 수율을 감소시킬 수도 있습니다.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데이터 분석을 통해 제조업체는 웨이퍼에서 발생하는 불량의 종류와 수율을 파악할 수 있습니다. 이 정보는 공정 및 환경을 개선하기 위한 조치를 취하는 데 사용할 수 있습니다. </a:t>
            </a: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센서 와 불량 데이터 분석은 디스플레이 패널의 품질을 개선하고 웨이퍼의 수율을 향상시키는 데 필수적인 도구입니다. 이를 통해 제조업체는 불량을 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사전에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감지하고 수율을 저하시키는 문제를 해결할 수 있습니다.</a:t>
            </a:r>
          </a:p>
          <a:p>
            <a:pPr algn="just" defTabSz="609630" latinLnBrk="0"/>
            <a:r>
              <a:rPr lang="en-US" sz="16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05824" y="216685"/>
            <a:ext cx="11649611" cy="6117258"/>
            <a:chOff x="2856077" y="227519"/>
            <a:chExt cx="12232092" cy="6423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6077" y="227519"/>
              <a:ext cx="12232092" cy="6423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07756" y="6614055"/>
            <a:ext cx="469332" cy="438913"/>
            <a:chOff x="9263105" y="6944757"/>
            <a:chExt cx="492799" cy="460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3105" y="6944757"/>
              <a:ext cx="492799" cy="460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15573" y="5563838"/>
            <a:ext cx="255681" cy="270154"/>
            <a:chOff x="9691313" y="5842030"/>
            <a:chExt cx="268465" cy="2836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1313" y="5842030"/>
              <a:ext cx="268465" cy="283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71254" y="5875086"/>
            <a:ext cx="42457" cy="42457"/>
            <a:chOff x="9959779" y="6168840"/>
            <a:chExt cx="44580" cy="445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9779" y="6168840"/>
              <a:ext cx="44580" cy="445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39375" y="3503917"/>
            <a:ext cx="335601" cy="800583"/>
            <a:chOff x="11081305" y="3679113"/>
            <a:chExt cx="352381" cy="84061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120408" y="3705409"/>
              <a:ext cx="268465" cy="283662"/>
              <a:chOff x="11120408" y="3705409"/>
              <a:chExt cx="268465" cy="2836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1120408" y="3705409"/>
                <a:ext cx="268465" cy="28366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086119" y="3997263"/>
              <a:ext cx="44580" cy="44580"/>
              <a:chOff x="11086119" y="3997263"/>
              <a:chExt cx="44580" cy="445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86119" y="3997263"/>
                <a:ext cx="44580" cy="4458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254641" y="4241538"/>
              <a:ext cx="44580" cy="44580"/>
              <a:chOff x="11254641" y="4241538"/>
              <a:chExt cx="44580" cy="4458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254641" y="4241538"/>
                <a:ext cx="44580" cy="445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181533" y="4436602"/>
              <a:ext cx="24820" cy="24820"/>
              <a:chOff x="11181533" y="4436602"/>
              <a:chExt cx="24820" cy="2482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81533" y="4436602"/>
                <a:ext cx="24820" cy="2482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156713" y="4494905"/>
              <a:ext cx="24820" cy="24820"/>
              <a:chOff x="11156713" y="4494905"/>
              <a:chExt cx="24820" cy="2482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56713" y="4494905"/>
                <a:ext cx="24820" cy="2482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807402" y="4323799"/>
            <a:ext cx="1277818" cy="1173047"/>
            <a:chOff x="2647734" y="4539989"/>
            <a:chExt cx="1341709" cy="123169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20613" y="4539989"/>
              <a:ext cx="563316" cy="595201"/>
              <a:chOff x="3320613" y="4539989"/>
              <a:chExt cx="563316" cy="5952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20613" y="4539989"/>
                <a:ext cx="563316" cy="59520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895901" y="5146475"/>
              <a:ext cx="93542" cy="93542"/>
              <a:chOff x="3895901" y="5146475"/>
              <a:chExt cx="93542" cy="9354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95901" y="5146475"/>
                <a:ext cx="93542" cy="9354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647734" y="5495498"/>
              <a:ext cx="270252" cy="270252"/>
              <a:chOff x="2647734" y="5495498"/>
              <a:chExt cx="270252" cy="27025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47734" y="5495498"/>
                <a:ext cx="270252" cy="27025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10615" y="1603021"/>
            <a:ext cx="1033447" cy="1030551"/>
            <a:chOff x="1076107" y="1683171"/>
            <a:chExt cx="1085119" cy="108207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76107" y="1683171"/>
              <a:ext cx="1035233" cy="968135"/>
              <a:chOff x="1076107" y="1683171"/>
              <a:chExt cx="1035233" cy="96813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6107" y="1683171"/>
                <a:ext cx="1035233" cy="96813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061454" y="2665478"/>
              <a:ext cx="99771" cy="99771"/>
              <a:chOff x="2061454" y="2665478"/>
              <a:chExt cx="99771" cy="9977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61454" y="2665478"/>
                <a:ext cx="99771" cy="9977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891752" y="3243989"/>
            <a:ext cx="834782" cy="836217"/>
            <a:chOff x="636301" y="3406188"/>
            <a:chExt cx="876521" cy="87802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36301" y="3406188"/>
              <a:ext cx="563316" cy="595201"/>
              <a:chOff x="636301" y="3406188"/>
              <a:chExt cx="563316" cy="59520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6301" y="3406188"/>
                <a:ext cx="563316" cy="59520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36631" y="4008026"/>
              <a:ext cx="270252" cy="270252"/>
              <a:chOff x="1236631" y="4008026"/>
              <a:chExt cx="270252" cy="27025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36631" y="4008026"/>
                <a:ext cx="270252" cy="27025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709785" y="-165749"/>
            <a:ext cx="592079" cy="764867"/>
            <a:chOff x="2545236" y="-174036"/>
            <a:chExt cx="621683" cy="80311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545236" y="-174036"/>
              <a:ext cx="563316" cy="595201"/>
              <a:chOff x="2545236" y="-174036"/>
              <a:chExt cx="563316" cy="59520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545236" y="-174036"/>
                <a:ext cx="563316" cy="595201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072777" y="475543"/>
              <a:ext cx="94142" cy="94142"/>
              <a:chOff x="3072777" y="475543"/>
              <a:chExt cx="94142" cy="9414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072777" y="475543"/>
                <a:ext cx="94142" cy="9414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836005" y="558389"/>
              <a:ext cx="70685" cy="70685"/>
              <a:chOff x="2836005" y="558389"/>
              <a:chExt cx="70685" cy="7068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36005" y="558389"/>
                <a:ext cx="70685" cy="7068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764249" y="1240404"/>
            <a:ext cx="48599" cy="48599"/>
            <a:chOff x="2602423" y="1302424"/>
            <a:chExt cx="51029" cy="5102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2423" y="1302424"/>
              <a:ext cx="51029" cy="510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609354" y="-347201"/>
            <a:ext cx="1388446" cy="1247826"/>
            <a:chOff x="5589784" y="-364561"/>
            <a:chExt cx="1457868" cy="1310217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6009556" y="-364561"/>
              <a:ext cx="1035233" cy="968135"/>
              <a:chOff x="6009556" y="-364561"/>
              <a:chExt cx="1035233" cy="96813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009556" y="-364561"/>
                <a:ext cx="1035233" cy="96813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5589784" y="669466"/>
              <a:ext cx="270252" cy="270252"/>
              <a:chOff x="5589784" y="669466"/>
              <a:chExt cx="270252" cy="270252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89784" y="669466"/>
                <a:ext cx="270252" cy="270252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152174" y="6410215"/>
            <a:ext cx="536491" cy="566858"/>
            <a:chOff x="909744" y="6730725"/>
            <a:chExt cx="563316" cy="59520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909744" y="6730725"/>
              <a:ext cx="563316" cy="59520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96252" y="6241685"/>
            <a:ext cx="89659" cy="89659"/>
            <a:chOff x="746027" y="6553769"/>
            <a:chExt cx="94142" cy="9414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746027" y="6553769"/>
              <a:ext cx="94142" cy="9414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383143" y="2367300"/>
            <a:ext cx="1122395" cy="1671614"/>
            <a:chOff x="4302261" y="2485664"/>
            <a:chExt cx="1178515" cy="175519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4302261" y="2485664"/>
              <a:ext cx="1035233" cy="968135"/>
              <a:chOff x="4302261" y="2485664"/>
              <a:chExt cx="1035233" cy="96813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302261" y="2485664"/>
                <a:ext cx="1035233" cy="968135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5337494" y="3381710"/>
              <a:ext cx="94142" cy="94142"/>
              <a:chOff x="5337494" y="3381710"/>
              <a:chExt cx="94142" cy="9414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337494" y="3381710"/>
                <a:ext cx="94142" cy="9414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5090863" y="3769092"/>
              <a:ext cx="94142" cy="94142"/>
              <a:chOff x="5090863" y="3769092"/>
              <a:chExt cx="94142" cy="94142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090863" y="3769092"/>
                <a:ext cx="94142" cy="94142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5431636" y="4191719"/>
              <a:ext cx="49140" cy="49140"/>
              <a:chOff x="5431636" y="4191719"/>
              <a:chExt cx="49140" cy="49140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431636" y="4191719"/>
                <a:ext cx="49140" cy="49140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9515573" y="4736718"/>
            <a:ext cx="129999" cy="129999"/>
            <a:chOff x="9691313" y="4973553"/>
            <a:chExt cx="136499" cy="13649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91313" y="4973553"/>
              <a:ext cx="136499" cy="136499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634821" y="4884078"/>
            <a:ext cx="42457" cy="42457"/>
            <a:chOff x="9816524" y="5128282"/>
            <a:chExt cx="44580" cy="4458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6524" y="5128282"/>
              <a:ext cx="44580" cy="44580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-2395203" y="2030746"/>
            <a:ext cx="5384405" cy="1557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70875" latinLnBrk="0"/>
            <a:r>
              <a:rPr lang="en-US" sz="952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714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-661869" y="3572630"/>
            <a:ext cx="5606208" cy="722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870875" latinLnBrk="0"/>
            <a:r>
              <a:rPr lang="en-US" sz="4095" kern="0" spc="-286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714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8" name="그룹 1038"/>
          <p:cNvGrpSpPr/>
          <p:nvPr/>
        </p:nvGrpSpPr>
        <p:grpSpPr>
          <a:xfrm>
            <a:off x="-18602" y="2633571"/>
            <a:ext cx="910353" cy="121986"/>
            <a:chOff x="-319571" y="2765249"/>
            <a:chExt cx="955871" cy="12808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319571" y="2765249"/>
              <a:ext cx="955871" cy="128085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4726505" y="5009025"/>
            <a:ext cx="5293795" cy="912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870875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와 불량 데이터 분석은 디스플레이 패널의 품질을 개선하고 웨이퍼의 수율을 향상시키는 데 필수적인 도구입니다. 이를 통해 제조업체는 불량을 사전에 감지하고 수율을 저하시키는 문제를 해결할 수 있습니다.</a:t>
            </a:r>
          </a:p>
          <a:p>
            <a:pPr algn="just" defTabSz="870875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이 결론이 도움이 되셨기를 바랍니다.</a:t>
            </a:r>
            <a:endParaRPr lang="en-US" sz="1714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175685" y="3635837"/>
            <a:ext cx="5393354" cy="7076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870875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데이터 분석을 통해 제조업체는 웨이퍼에서 발생하는 불량의 종류와 수율을 파악할 수 있습니다. 이 정보는 공정 및 환경을 개선하기 위한 조치를 취하는 데 사용할 수 있습니다.</a:t>
            </a:r>
            <a:endParaRPr lang="en-US" sz="1714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7359738" y="2019411"/>
            <a:ext cx="4598071" cy="7076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870875" latinLnBrk="0"/>
            <a:r>
              <a:rPr lang="en-US" sz="13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TFT 패널의 웨이퍼에서 발생하는 불량은 디스플레이 패널의 색상, 밝기 및 선명도에 영향을 줄 수 있습니다. 또한 웨이퍼의 수율을 감소시킬 수도 있습니다.</a:t>
            </a:r>
            <a:endParaRPr lang="en-US" sz="1714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865430" y="1086874"/>
            <a:ext cx="2895600" cy="400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870875" latinLnBrk="0"/>
            <a:r>
              <a:rPr lang="en-US" sz="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디스플레이 패널은 다양한 센서를 사용하여 불량을 감지합니다. 이러한 센서는 디스플레이 패널의 전기, 광학 및 기계적 특성을 측정합니다. 센서에서 수집된 데이터는 불량의 존재를 감지하기 위해 분석됩니다.</a:t>
            </a:r>
            <a:endParaRPr lang="en-US" sz="1714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9" name="그룹 1039"/>
          <p:cNvGrpSpPr/>
          <p:nvPr/>
        </p:nvGrpSpPr>
        <p:grpSpPr>
          <a:xfrm>
            <a:off x="9865000" y="4892963"/>
            <a:ext cx="2039798" cy="1964180"/>
            <a:chOff x="10058212" y="5137611"/>
            <a:chExt cx="2141788" cy="2062389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10678031" y="5137611"/>
              <a:ext cx="1208202" cy="576615"/>
              <a:chOff x="10678031" y="5137611"/>
              <a:chExt cx="1208202" cy="576615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78031" y="5137611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0058212" y="6758805"/>
              <a:ext cx="2141788" cy="441195"/>
              <a:chOff x="10058212" y="6758805"/>
              <a:chExt cx="2141788" cy="441195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58212" y="6758805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0480746" y="5765185"/>
              <a:ext cx="1545328" cy="1099830"/>
              <a:chOff x="10480746" y="5765185"/>
              <a:chExt cx="1545328" cy="1099830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80746" y="5765185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0321478" y="6428335"/>
              <a:ext cx="415900" cy="583979"/>
              <a:chOff x="10321478" y="6428335"/>
              <a:chExt cx="415900" cy="583979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21478" y="6428335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0508376" y="6137951"/>
              <a:ext cx="339310" cy="866554"/>
              <a:chOff x="10508376" y="6137951"/>
              <a:chExt cx="339310" cy="866554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08376" y="6137951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1689386" y="6320336"/>
              <a:ext cx="320184" cy="700262"/>
              <a:chOff x="11689386" y="6320336"/>
              <a:chExt cx="320184" cy="700262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689386" y="6320336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0531782" y="5283438"/>
              <a:ext cx="1500700" cy="281626"/>
              <a:chOff x="10531782" y="5283438"/>
              <a:chExt cx="1500700" cy="281626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10823132" y="5345082"/>
                <a:ext cx="902763" cy="95876"/>
                <a:chOff x="10823132" y="5345082"/>
                <a:chExt cx="902763" cy="95876"/>
              </a:xfrm>
            </p:grpSpPr>
            <p:pic>
              <p:nvPicPr>
                <p:cNvPr id="136" name="Object 13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23132" y="5345082"/>
                  <a:ext cx="902763" cy="95876"/>
                </a:xfrm>
                <a:prstGeom prst="rect">
                  <a:avLst/>
                </a:prstGeom>
              </p:spPr>
            </p:pic>
          </p:grpSp>
          <p:sp>
            <p:nvSpPr>
              <p:cNvPr id="138" name="Object 138"/>
              <p:cNvSpPr txBox="1"/>
              <p:nvPr/>
            </p:nvSpPr>
            <p:spPr>
              <a:xfrm>
                <a:off x="10531782" y="5283438"/>
                <a:ext cx="1500700" cy="28162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870875" latinLnBrk="0"/>
                <a:r>
                  <a:rPr lang="en-US" sz="1143" kern="0" spc="-190" dirty="0">
                    <a:solidFill>
                      <a:srgbClr val="000000"/>
                    </a:solidFill>
                    <a:latin typeface="THEDoodlemiri" pitchFamily="34" charset="0"/>
                    <a:cs typeface="THEDoodlemiri" pitchFamily="34" charset="0"/>
                  </a:rPr>
                  <a:t>dissplay 화이팅!!</a:t>
                </a:r>
                <a:endParaRPr lang="en-US" sz="1714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0790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947687" y="4347581"/>
            <a:ext cx="730164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 주제를 받고 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자료조사를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하기  전이나 하는  중,  주제에  대해 이해하면서 접근하는 것이 쉽지 않았고 현실은 쉽지 않구나…라는 것을 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간접적으로나마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느낄 수 있는 좋은 계기가 되었고 포기하지않고 </a:t>
            </a:r>
            <a:r>
              <a:rPr lang="en-US" sz="2000" kern="0" spc="-133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할 </a:t>
            </a:r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 있는 것에 도전 해볼 수 있는 좋은 계기가 되었다.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" y="1441627"/>
            <a:ext cx="5964948" cy="5087972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74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1" y="1436177"/>
            <a:ext cx="9150472" cy="5212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work-flow</a:t>
            </a:r>
            <a:endParaRPr lang="en-US" sz="1200" dirty="0">
              <a:latin typeface="Calibri"/>
            </a:endParaRPr>
          </a:p>
        </p:txBody>
      </p:sp>
      <p:grpSp>
        <p:nvGrpSpPr>
          <p:cNvPr id="11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42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2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40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2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9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4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3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3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627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명세</a:t>
            </a:r>
            <a:endParaRPr lang="en-US" sz="1200" dirty="0">
              <a:latin typeface="Calibri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8" y="1448815"/>
            <a:ext cx="9778690" cy="3806600"/>
          </a:xfrm>
          <a:prstGeom prst="rect">
            <a:avLst/>
          </a:prstGeom>
        </p:spPr>
      </p:pic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738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29442" y="252712"/>
            <a:ext cx="15926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latin typeface="Cafe24 Ssurround" pitchFamily="34" charset="0"/>
                <a:cs typeface="Cafe24 Ssurround" pitchFamily="34" charset="0"/>
              </a:rPr>
              <a:t>UCI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8519069" y="1024491"/>
            <a:ext cx="3508348" cy="3560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0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2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0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1311</Words>
  <Application>Microsoft Office PowerPoint</Application>
  <PresentationFormat>와이드스크린</PresentationFormat>
  <Paragraphs>396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Cafe24 Ssurround</vt:lpstr>
      <vt:lpstr>THEDoodlemiri</vt:lpstr>
      <vt:lpstr>카페24 써라운드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19</cp:revision>
  <dcterms:created xsi:type="dcterms:W3CDTF">2023-05-22T00:49:57Z</dcterms:created>
  <dcterms:modified xsi:type="dcterms:W3CDTF">2023-05-23T06:08:19Z</dcterms:modified>
</cp:coreProperties>
</file>